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77" r:id="rId5"/>
    <p:sldId id="275" r:id="rId6"/>
    <p:sldId id="259" r:id="rId7"/>
    <p:sldId id="278" r:id="rId8"/>
    <p:sldId id="281" r:id="rId9"/>
    <p:sldId id="260" r:id="rId10"/>
    <p:sldId id="261" r:id="rId11"/>
    <p:sldId id="262" r:id="rId12"/>
    <p:sldId id="279" r:id="rId13"/>
    <p:sldId id="263" r:id="rId14"/>
    <p:sldId id="264" r:id="rId15"/>
    <p:sldId id="265" r:id="rId16"/>
    <p:sldId id="276" r:id="rId17"/>
    <p:sldId id="266" r:id="rId18"/>
    <p:sldId id="280" r:id="rId19"/>
    <p:sldId id="267" r:id="rId20"/>
    <p:sldId id="268" r:id="rId21"/>
    <p:sldId id="269" r:id="rId22"/>
    <p:sldId id="270" r:id="rId23"/>
    <p:sldId id="271" r:id="rId24"/>
    <p:sldId id="272" r:id="rId25"/>
    <p:sldId id="273" r:id="rId26"/>
    <p:sldId id="274"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4174B3-8093-4C70-8AE9-D77AC8C4BF6E}" v="1" dt="2023-06-01T19:03:46.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snapToGrid="0">
      <p:cViewPr varScale="1">
        <p:scale>
          <a:sx n="98" d="100"/>
          <a:sy n="98" d="100"/>
        </p:scale>
        <p:origin x="72" y="476"/>
      </p:cViewPr>
      <p:guideLst>
        <p:guide orient="horz" pos="162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e27c153390d48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e27c153390d48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e27c153390d48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e27c153390d48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977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60c1925c45419155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60c1925c4541915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9dcb3af002c165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9dcb3af002c165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e27c153390d48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e27c153390d48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ae27c153390d488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ae27c153390d48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83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cb3af002c16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cb3af002c16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9dcb3af002c16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9dcb3af002c16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456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ed70610030acadc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ed70610030acadc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ed70610030acad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ed70610030acad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ede890861a3dd0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ede890861a3dd0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f730918de0516c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f730918de0516c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9dcb3af002c165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59dcb3af002c165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3d645c194c61a8b3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3d645c194c61a8b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d645c194c61a8b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d645c194c61a8b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d645c194c61a8b3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d645c194c61a8b3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d645c194c61a8b3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645c194c61a8b3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0c1925c4541915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0c1925c454191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60c1925c4541915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60c1925c4541915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1951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9dcb3af002c165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9dcb3af002c16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9dcb3af002c165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9dcb3af002c16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886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59dcb3af002c165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59dcb3af002c16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758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d645c194c61a8b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d645c194c61a8b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59dcb3af002c165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259dcb3af002c165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AAxeXhmQuE&amp;pp=ygUnbGlwbyBiYXR0ZXJ5I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jpg"/><Relationship Id="rId5" Type="http://schemas.openxmlformats.org/officeDocument/2006/relationships/hyperlink" Target="https://youtu.be/yRPW8zN_c0E" TargetMode="External"/><Relationship Id="rId4" Type="http://schemas.openxmlformats.org/officeDocument/2006/relationships/hyperlink" Target="https://youtu.be/JNjnAHUdoV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Axlrx3qoIic"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240046"/>
            <a:ext cx="8520600" cy="1054800"/>
          </a:xfrm>
          <a:prstGeom prst="rect">
            <a:avLst/>
          </a:prstGeom>
          <a:solidFill>
            <a:srgbClr val="FF0000"/>
          </a:solidFill>
          <a:ln w="9525" cap="flat" cmpd="sng">
            <a:solidFill>
              <a:srgbClr val="FFFFFF"/>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i="1" dirty="0">
                <a:effectLst>
                  <a:outerShdw blurRad="38100" dist="38100" dir="2700000" algn="tl">
                    <a:srgbClr val="000000">
                      <a:alpha val="43137"/>
                    </a:srgbClr>
                  </a:outerShdw>
                </a:effectLst>
              </a:rPr>
              <a:t>LITHIUM BATTERIES </a:t>
            </a:r>
            <a:r>
              <a:rPr lang="en" dirty="0"/>
              <a:t>🔋 </a:t>
            </a:r>
            <a:endParaRPr dirty="0"/>
          </a:p>
        </p:txBody>
      </p:sp>
      <p:sp>
        <p:nvSpPr>
          <p:cNvPr id="55" name="Google Shape;55;p13"/>
          <p:cNvSpPr txBox="1">
            <a:spLocks noGrp="1"/>
          </p:cNvSpPr>
          <p:nvPr>
            <p:ph type="subTitle" idx="1"/>
          </p:nvPr>
        </p:nvSpPr>
        <p:spPr>
          <a:xfrm>
            <a:off x="391636" y="129485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dirty="0"/>
              <a:t>A NEW TYPE OF FIRE</a:t>
            </a:r>
            <a:r>
              <a:rPr lang="en" dirty="0"/>
              <a:t>🔥.</a:t>
            </a:r>
            <a:endParaRPr dirty="0"/>
          </a:p>
        </p:txBody>
      </p:sp>
      <p:pic>
        <p:nvPicPr>
          <p:cNvPr id="56" name="Google Shape;56;p13"/>
          <p:cNvPicPr preferRelativeResize="0"/>
          <p:nvPr/>
        </p:nvPicPr>
        <p:blipFill>
          <a:blip r:embed="rId3">
            <a:alphaModFix/>
          </a:blip>
          <a:stretch>
            <a:fillRect/>
          </a:stretch>
        </p:blipFill>
        <p:spPr>
          <a:xfrm>
            <a:off x="4730262" y="2087450"/>
            <a:ext cx="3868615" cy="2453200"/>
          </a:xfrm>
          <a:prstGeom prst="rect">
            <a:avLst/>
          </a:prstGeom>
          <a:noFill/>
          <a:ln>
            <a:noFill/>
          </a:ln>
        </p:spPr>
      </p:pic>
      <p:pic>
        <p:nvPicPr>
          <p:cNvPr id="57" name="Google Shape;57;p13"/>
          <p:cNvPicPr preferRelativeResize="0"/>
          <p:nvPr/>
        </p:nvPicPr>
        <p:blipFill>
          <a:blip r:embed="rId4">
            <a:alphaModFix/>
          </a:blip>
          <a:stretch>
            <a:fillRect/>
          </a:stretch>
        </p:blipFill>
        <p:spPr>
          <a:xfrm>
            <a:off x="1055078" y="2118676"/>
            <a:ext cx="2344106" cy="2612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Retail and Do it Yourself</a:t>
            </a:r>
            <a:endParaRPr dirty="0"/>
          </a:p>
        </p:txBody>
      </p:sp>
      <p:sp>
        <p:nvSpPr>
          <p:cNvPr id="90" name="Google Shape;90;p18"/>
          <p:cNvSpPr txBox="1">
            <a:spLocks noGrp="1"/>
          </p:cNvSpPr>
          <p:nvPr>
            <p:ph type="body" idx="1"/>
          </p:nvPr>
        </p:nvSpPr>
        <p:spPr>
          <a:xfrm>
            <a:off x="311700" y="1236190"/>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91" name="Google Shape;91;p1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2" name="Google Shape;92;p18"/>
          <p:cNvPicPr preferRelativeResize="0"/>
          <p:nvPr/>
        </p:nvPicPr>
        <p:blipFill>
          <a:blip r:embed="rId3">
            <a:alphaModFix/>
          </a:blip>
          <a:stretch>
            <a:fillRect/>
          </a:stretch>
        </p:blipFill>
        <p:spPr>
          <a:xfrm>
            <a:off x="311700" y="1236200"/>
            <a:ext cx="3999900" cy="3544576"/>
          </a:xfrm>
          <a:prstGeom prst="rect">
            <a:avLst/>
          </a:prstGeom>
          <a:noFill/>
          <a:ln>
            <a:noFill/>
          </a:ln>
        </p:spPr>
      </p:pic>
      <p:pic>
        <p:nvPicPr>
          <p:cNvPr id="93" name="Google Shape;93;p18"/>
          <p:cNvPicPr preferRelativeResize="0"/>
          <p:nvPr/>
        </p:nvPicPr>
        <p:blipFill>
          <a:blip r:embed="rId4">
            <a:alphaModFix/>
          </a:blip>
          <a:stretch>
            <a:fillRect/>
          </a:stretch>
        </p:blipFill>
        <p:spPr>
          <a:xfrm>
            <a:off x="4832400" y="1152475"/>
            <a:ext cx="4153472" cy="3809676"/>
          </a:xfrm>
          <a:prstGeom prst="rect">
            <a:avLst/>
          </a:prstGeom>
          <a:noFill/>
          <a:ln>
            <a:noFill/>
          </a:ln>
        </p:spPr>
      </p:pic>
      <p:pic>
        <p:nvPicPr>
          <p:cNvPr id="7" name="Google Shape;57;p13"/>
          <p:cNvPicPr preferRelativeResize="0"/>
          <p:nvPr/>
        </p:nvPicPr>
        <p:blipFill>
          <a:blip r:embed="rId5">
            <a:alphaModFix/>
          </a:blip>
          <a:stretch>
            <a:fillRect/>
          </a:stretch>
        </p:blipFill>
        <p:spPr>
          <a:xfrm>
            <a:off x="7909108" y="357701"/>
            <a:ext cx="923192" cy="7473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Why it Happens</a:t>
            </a:r>
            <a:endParaRPr dirty="0"/>
          </a:p>
        </p:txBody>
      </p:sp>
      <p:sp>
        <p:nvSpPr>
          <p:cNvPr id="99" name="Google Shape;99;p19"/>
          <p:cNvSpPr txBox="1">
            <a:spLocks noGrp="1"/>
          </p:cNvSpPr>
          <p:nvPr>
            <p:ph type="body" idx="1"/>
          </p:nvPr>
        </p:nvSpPr>
        <p:spPr>
          <a:xfrm>
            <a:off x="311700" y="1152475"/>
            <a:ext cx="8520600" cy="3633324"/>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The energy in these batteries is stable when used properly.  Sources that can create issues with the batteries are:</a:t>
            </a:r>
          </a:p>
          <a:p>
            <a:pPr marL="0" lvl="0" indent="0" algn="l" rtl="0">
              <a:spcBef>
                <a:spcPts val="0"/>
              </a:spcBef>
              <a:spcAft>
                <a:spcPts val="0"/>
              </a:spcAft>
              <a:buNone/>
            </a:pPr>
            <a:endParaRPr dirty="0"/>
          </a:p>
          <a:p>
            <a:pPr marL="457200" lvl="0" indent="-342900" algn="l" rtl="0">
              <a:spcBef>
                <a:spcPts val="0"/>
              </a:spcBef>
              <a:spcAft>
                <a:spcPts val="0"/>
              </a:spcAft>
              <a:buSzPts val="1800"/>
              <a:buChar char="●"/>
            </a:pPr>
            <a:r>
              <a:rPr lang="en" dirty="0"/>
              <a:t>Age of battery </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Non UL certified </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Most are safe and failure rates are low. Some studies say &lt; 3 in a million</a:t>
            </a:r>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The number of charges (&gt;500) can make the battery unstable.</a:t>
            </a:r>
          </a:p>
          <a:p>
            <a:pPr marL="457200" lvl="0" indent="-342900" algn="l" rtl="0">
              <a:spcBef>
                <a:spcPts val="0"/>
              </a:spcBef>
              <a:spcAft>
                <a:spcPts val="0"/>
              </a:spcAft>
              <a:buSzPts val="1800"/>
              <a:buChar char="●"/>
            </a:pPr>
            <a:endParaRPr dirty="0"/>
          </a:p>
          <a:p>
            <a:pPr marL="45720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Why it Happens</a:t>
            </a:r>
            <a:endParaRPr dirty="0"/>
          </a:p>
        </p:txBody>
      </p:sp>
      <p:sp>
        <p:nvSpPr>
          <p:cNvPr id="99" name="Google Shape;99;p19"/>
          <p:cNvSpPr txBox="1">
            <a:spLocks noGrp="1"/>
          </p:cNvSpPr>
          <p:nvPr>
            <p:ph type="body" idx="1"/>
          </p:nvPr>
        </p:nvSpPr>
        <p:spPr>
          <a:xfrm>
            <a:off x="311700" y="1278835"/>
            <a:ext cx="8520600" cy="3506964"/>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 dirty="0"/>
              <a:t>The energy in these batteries is stable when used properly.  Sources that can create issues with the batteries are:</a:t>
            </a:r>
            <a:endParaRPr dirty="0"/>
          </a:p>
          <a:p>
            <a:pPr marL="457200" lvl="0" indent="-342900" algn="l" rtl="0">
              <a:spcBef>
                <a:spcPts val="1200"/>
              </a:spcBef>
              <a:spcAft>
                <a:spcPts val="0"/>
              </a:spcAft>
              <a:buSzPts val="1800"/>
              <a:buChar char="●"/>
            </a:pPr>
            <a:r>
              <a:rPr lang="en" dirty="0"/>
              <a:t>Not the right charger. Charging to fast to cool. Rapid Chargers not designed for the specific battery.</a:t>
            </a:r>
          </a:p>
          <a:p>
            <a:pPr marL="457200" lvl="0" indent="-342900" algn="l" rtl="0">
              <a:spcBef>
                <a:spcPts val="1200"/>
              </a:spcBef>
              <a:spcAft>
                <a:spcPts val="0"/>
              </a:spcAft>
              <a:buSzPts val="1800"/>
              <a:buChar char="●"/>
            </a:pPr>
            <a:endParaRPr dirty="0"/>
          </a:p>
          <a:p>
            <a:pPr marL="457200" lvl="0" indent="-342900" algn="l" rtl="0">
              <a:spcBef>
                <a:spcPts val="0"/>
              </a:spcBef>
              <a:spcAft>
                <a:spcPts val="0"/>
              </a:spcAft>
              <a:buSzPts val="1800"/>
              <a:buChar char="●"/>
            </a:pPr>
            <a:r>
              <a:rPr lang="en" dirty="0"/>
              <a:t>Damage to the battery. Ie. Scooters being jumped off curbs. Improper use</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Water getting in the battery. Batteries should be sealed, moisture can find way in.</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 dirty="0"/>
              <a:t>Stored in tempertaure either to hot or cold. </a:t>
            </a:r>
            <a:endParaRPr dirty="0"/>
          </a:p>
          <a:p>
            <a:pPr marL="457200" lvl="0" indent="-342900" algn="l" rtl="0">
              <a:spcBef>
                <a:spcPts val="0"/>
              </a:spcBef>
              <a:spcAft>
                <a:spcPts val="0"/>
              </a:spcAft>
              <a:buSzPts val="1800"/>
              <a:buChar char="●"/>
            </a:pPr>
            <a:endParaRPr dirty="0"/>
          </a:p>
          <a:p>
            <a:pPr marL="45720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4135676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Larger Use</a:t>
            </a:r>
            <a:endParaRPr dirty="0"/>
          </a:p>
        </p:txBody>
      </p:sp>
      <p:sp>
        <p:nvSpPr>
          <p:cNvPr id="105" name="Google Shape;105;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6" name="Google Shape;106;p20"/>
          <p:cNvPicPr preferRelativeResize="0"/>
          <p:nvPr/>
        </p:nvPicPr>
        <p:blipFill>
          <a:blip r:embed="rId3">
            <a:alphaModFix/>
          </a:blip>
          <a:stretch>
            <a:fillRect/>
          </a:stretch>
        </p:blipFill>
        <p:spPr>
          <a:xfrm>
            <a:off x="152400" y="1170125"/>
            <a:ext cx="4557350" cy="3798275"/>
          </a:xfrm>
          <a:prstGeom prst="rect">
            <a:avLst/>
          </a:prstGeom>
          <a:noFill/>
          <a:ln>
            <a:noFill/>
          </a:ln>
        </p:spPr>
      </p:pic>
      <p:pic>
        <p:nvPicPr>
          <p:cNvPr id="107" name="Google Shape;107;p20"/>
          <p:cNvPicPr preferRelativeResize="0"/>
          <p:nvPr/>
        </p:nvPicPr>
        <p:blipFill>
          <a:blip r:embed="rId4">
            <a:alphaModFix/>
          </a:blip>
          <a:stretch>
            <a:fillRect/>
          </a:stretch>
        </p:blipFill>
        <p:spPr>
          <a:xfrm>
            <a:off x="4832400" y="1170125"/>
            <a:ext cx="3999899" cy="3798276"/>
          </a:xfrm>
          <a:prstGeom prst="rect">
            <a:avLst/>
          </a:prstGeom>
          <a:noFill/>
          <a:ln>
            <a:noFill/>
          </a:ln>
        </p:spPr>
      </p:pic>
      <p:pic>
        <p:nvPicPr>
          <p:cNvPr id="6" name="Google Shape;57;p13"/>
          <p:cNvPicPr preferRelativeResize="0"/>
          <p:nvPr/>
        </p:nvPicPr>
        <p:blipFill>
          <a:blip r:embed="rId5">
            <a:alphaModFix/>
          </a:blip>
          <a:stretch>
            <a:fillRect/>
          </a:stretch>
        </p:blipFill>
        <p:spPr>
          <a:xfrm>
            <a:off x="7909108" y="357701"/>
            <a:ext cx="923192" cy="7473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EV (Tesla) Battery Pack</a:t>
            </a:r>
            <a:endParaRPr dirty="0"/>
          </a:p>
        </p:txBody>
      </p:sp>
      <p:pic>
        <p:nvPicPr>
          <p:cNvPr id="113" name="Google Shape;113;p21"/>
          <p:cNvPicPr preferRelativeResize="0"/>
          <p:nvPr/>
        </p:nvPicPr>
        <p:blipFill>
          <a:blip r:embed="rId3">
            <a:alphaModFix/>
          </a:blip>
          <a:stretch>
            <a:fillRect/>
          </a:stretch>
        </p:blipFill>
        <p:spPr>
          <a:xfrm>
            <a:off x="673500" y="1170125"/>
            <a:ext cx="7558876" cy="3616274"/>
          </a:xfrm>
          <a:prstGeom prst="rect">
            <a:avLst/>
          </a:prstGeom>
          <a:noFill/>
          <a:ln>
            <a:noFill/>
          </a:ln>
        </p:spPr>
      </p:pic>
      <p:pic>
        <p:nvPicPr>
          <p:cNvPr id="4" name="Google Shape;57;p13"/>
          <p:cNvPicPr preferRelativeResize="0"/>
          <p:nvPr/>
        </p:nvPicPr>
        <p:blipFill>
          <a:blip r:embed="rId4">
            <a:alphaModFix/>
          </a:blip>
          <a:stretch>
            <a:fillRect/>
          </a:stretch>
        </p:blipFill>
        <p:spPr>
          <a:xfrm>
            <a:off x="7909108" y="357701"/>
            <a:ext cx="923192" cy="7473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Considerations</a:t>
            </a:r>
            <a:endParaRPr dirty="0"/>
          </a:p>
        </p:txBody>
      </p:sp>
      <p:sp>
        <p:nvSpPr>
          <p:cNvPr id="119" name="Google Shape;119;p22"/>
          <p:cNvSpPr txBox="1">
            <a:spLocks noGrp="1"/>
          </p:cNvSpPr>
          <p:nvPr>
            <p:ph type="body" idx="1"/>
          </p:nvPr>
        </p:nvSpPr>
        <p:spPr>
          <a:xfrm>
            <a:off x="311700" y="1391478"/>
            <a:ext cx="8520600" cy="3531705"/>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Fire in homes with EV items. Even if the fire was not started from the lithium battery the battery could become part of the fire changing conditions.</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 dirty="0"/>
              <a:t>Lithium batteries have ignited in as little as 16 seconds.</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 dirty="0"/>
              <a:t>Having hose near and LI battery can burn your hose should the battery become involved in the fire. </a:t>
            </a:r>
          </a:p>
          <a:p>
            <a:pPr marL="457200" lvl="0" indent="-342900" algn="l" rtl="0">
              <a:spcBef>
                <a:spcPts val="0"/>
              </a:spcBef>
              <a:spcAft>
                <a:spcPts val="0"/>
              </a:spcAft>
              <a:buSzPts val="1800"/>
              <a:buChar char="●"/>
            </a:pPr>
            <a:endParaRPr lang="en" dirty="0"/>
          </a:p>
          <a:p>
            <a:r>
              <a:rPr lang="en" dirty="0"/>
              <a:t>Jet fires are possible. These are due to companies creating fail points to keep rider/occupant safe. Can have a jet torch like a CNG vehicle. </a:t>
            </a:r>
          </a:p>
          <a:p>
            <a:pPr marL="114300" lvl="0" indent="0" algn="l" rtl="0">
              <a:spcBef>
                <a:spcPts val="0"/>
              </a:spcBef>
              <a:spcAft>
                <a:spcPts val="0"/>
              </a:spcAft>
              <a:buSzPts val="1800"/>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Considerations </a:t>
            </a:r>
            <a:r>
              <a:rPr lang="en" sz="1600" b="1" i="1" dirty="0"/>
              <a:t>CONTINUED</a:t>
            </a:r>
            <a:endParaRPr sz="1600" b="1" i="1" dirty="0"/>
          </a:p>
        </p:txBody>
      </p:sp>
      <p:sp>
        <p:nvSpPr>
          <p:cNvPr id="119" name="Google Shape;119;p22"/>
          <p:cNvSpPr txBox="1">
            <a:spLocks noGrp="1"/>
          </p:cNvSpPr>
          <p:nvPr>
            <p:ph type="body" idx="1"/>
          </p:nvPr>
        </p:nvSpPr>
        <p:spPr>
          <a:xfrm>
            <a:off x="311700" y="1192372"/>
            <a:ext cx="8520600" cy="3737437"/>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Flashover/expolsion can happen with no warning or heat indicators. This can be from the gas meeting an ignition source which is likely its own battery.</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Explosion in closed spaces like garages have forced garage doors to blow out.</a:t>
            </a:r>
            <a:endParaRPr dirty="0"/>
          </a:p>
          <a:p>
            <a:pPr marL="457200" lvl="0" indent="-342900" algn="l" rtl="0">
              <a:spcBef>
                <a:spcPts val="0"/>
              </a:spcBef>
              <a:spcAft>
                <a:spcPts val="0"/>
              </a:spcAft>
              <a:buSzPts val="1800"/>
              <a:buChar char="●"/>
            </a:pPr>
            <a:r>
              <a:rPr lang="en" dirty="0"/>
              <a:t>Again, SCBA should be used always. Heat, Toxic Gas, Rapid Changes.</a:t>
            </a:r>
          </a:p>
          <a:p>
            <a:pPr marL="457200" lvl="0" indent="-342900" algn="l" rtl="0">
              <a:spcBef>
                <a:spcPts val="0"/>
              </a:spcBef>
              <a:spcAft>
                <a:spcPts val="0"/>
              </a:spcAft>
              <a:buSzPts val="1800"/>
              <a:buChar char="●"/>
            </a:pPr>
            <a:endParaRPr lang="en" dirty="0"/>
          </a:p>
          <a:p>
            <a:pPr marL="457200" lvl="0" indent="-342900" algn="l" rtl="0">
              <a:spcBef>
                <a:spcPts val="0"/>
              </a:spcBef>
              <a:spcAft>
                <a:spcPts val="0"/>
              </a:spcAft>
              <a:buSzPts val="1800"/>
              <a:buChar char="●"/>
            </a:pPr>
            <a:r>
              <a:rPr lang="en" dirty="0"/>
              <a:t>Fires in parking garages can cause collapse. </a:t>
            </a: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399997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Control </a:t>
            </a:r>
            <a:endParaRPr dirty="0"/>
          </a:p>
        </p:txBody>
      </p:sp>
      <p:sp>
        <p:nvSpPr>
          <p:cNvPr id="125" name="Google Shape;125;p23"/>
          <p:cNvSpPr txBox="1">
            <a:spLocks noGrp="1"/>
          </p:cNvSpPr>
          <p:nvPr>
            <p:ph type="body" idx="1"/>
          </p:nvPr>
        </p:nvSpPr>
        <p:spPr>
          <a:xfrm>
            <a:off x="311700" y="1417983"/>
            <a:ext cx="8520600" cy="3150892"/>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Water to cool the battery pack. Treat it as two fires, the regular content fire and the battery fire. Once the contents are extinguished keep batteries cool.</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You need to remove the burning item from any exposure or from the inside to the outside when possible.</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 dirty="0"/>
              <a:t>Every individual battery needs to be collected and removed to a clear outside location.  They can reignite at anytime resulting in rekindle. </a:t>
            </a: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Control </a:t>
            </a:r>
            <a:endParaRPr dirty="0"/>
          </a:p>
        </p:txBody>
      </p:sp>
      <p:sp>
        <p:nvSpPr>
          <p:cNvPr id="125" name="Google Shape;125;p23"/>
          <p:cNvSpPr txBox="1">
            <a:spLocks noGrp="1"/>
          </p:cNvSpPr>
          <p:nvPr>
            <p:ph type="body" idx="1"/>
          </p:nvPr>
        </p:nvSpPr>
        <p:spPr>
          <a:xfrm>
            <a:off x="311700" y="1663147"/>
            <a:ext cx="8520600" cy="2905727"/>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White smoke/gas is an indication of thermal runaway and needs cooling. </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Don't cut any orange cables. They do present with a shock hazard.</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 dirty="0"/>
              <a:t>There are some commercial devices available but nothing is the gold standard at this time. </a:t>
            </a: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56565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Jet Fire</a:t>
            </a:r>
            <a:endParaRPr dirty="0"/>
          </a:p>
        </p:txBody>
      </p:sp>
      <p:pic>
        <p:nvPicPr>
          <p:cNvPr id="131" name="Google Shape;131;p24"/>
          <p:cNvPicPr preferRelativeResize="0"/>
          <p:nvPr/>
        </p:nvPicPr>
        <p:blipFill>
          <a:blip r:embed="rId3">
            <a:alphaModFix/>
          </a:blip>
          <a:stretch>
            <a:fillRect/>
          </a:stretch>
        </p:blipFill>
        <p:spPr>
          <a:xfrm>
            <a:off x="1676400" y="1432775"/>
            <a:ext cx="5567250" cy="3113200"/>
          </a:xfrm>
          <a:prstGeom prst="rect">
            <a:avLst/>
          </a:prstGeom>
          <a:noFill/>
          <a:ln>
            <a:noFill/>
          </a:ln>
        </p:spPr>
      </p:pic>
      <p:pic>
        <p:nvPicPr>
          <p:cNvPr id="4" name="Google Shape;57;p13"/>
          <p:cNvPicPr preferRelativeResize="0"/>
          <p:nvPr/>
        </p:nvPicPr>
        <p:blipFill>
          <a:blip r:embed="rId4">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Scooter Fire / News Link on Fire Early 2023</a:t>
            </a:r>
            <a:endParaRPr dirty="0"/>
          </a:p>
        </p:txBody>
      </p:sp>
      <p:sp>
        <p:nvSpPr>
          <p:cNvPr id="63" name="Google Shape;63;p14"/>
          <p:cNvSpPr txBox="1">
            <a:spLocks noGrp="1"/>
          </p:cNvSpPr>
          <p:nvPr>
            <p:ph type="body" idx="1"/>
          </p:nvPr>
        </p:nvSpPr>
        <p:spPr>
          <a:xfrm>
            <a:off x="311708" y="1596886"/>
            <a:ext cx="8520600" cy="3117223"/>
          </a:xfrm>
          <a:prstGeom prst="rect">
            <a:avLst/>
          </a:prstGeom>
        </p:spPr>
        <p:txBody>
          <a:bodyPr spcFirstLastPara="1" wrap="square" lIns="91425" tIns="91425" rIns="91425" bIns="91425" anchor="t" anchorCtr="0">
            <a:normAutofit/>
          </a:bodyPr>
          <a:lstStyle/>
          <a:p>
            <a:pPr marL="457200" marR="0" lvl="0" indent="-342900" algn="ctr" defTabSz="914400" rtl="0" eaLnBrk="1" fontAlgn="auto" latinLnBrk="0" hangingPunct="1">
              <a:lnSpc>
                <a:spcPct val="115000"/>
              </a:lnSpc>
              <a:spcBef>
                <a:spcPts val="0"/>
              </a:spcBef>
              <a:spcAft>
                <a:spcPts val="0"/>
              </a:spcAft>
              <a:buClr>
                <a:srgbClr val="595959"/>
              </a:buClr>
              <a:buSzPts val="1800"/>
              <a:buFont typeface="Arial"/>
              <a:buChar char="●"/>
              <a:tabLst/>
              <a:defRPr/>
            </a:pPr>
            <a:r>
              <a:rPr kumimoji="0" lang="en-US" sz="1800" b="0" i="0" u="none" strike="noStrike" kern="0" cap="none" spc="0" normalizeH="0" baseline="0" noProof="0" dirty="0">
                <a:ln>
                  <a:noFill/>
                </a:ln>
                <a:solidFill>
                  <a:srgbClr val="595959"/>
                </a:solidFill>
                <a:effectLst/>
                <a:uLnTx/>
                <a:uFillTx/>
                <a:latin typeface="Arial"/>
                <a:cs typeface="Arial"/>
                <a:sym typeface="Arial"/>
                <a:hlinkClick r:id="rId3"/>
              </a:rPr>
              <a:t>https://www.youtube.com/watch?v=IAAxeXhmQuE&amp;pp=ygUnbGlwbyBiYXR0ZXJ5IG</a:t>
            </a:r>
            <a:endParaRPr lang="en" u="sng" dirty="0">
              <a:solidFill>
                <a:schemeClr val="hlink"/>
              </a:solidFill>
              <a:hlinkClick r:id="rId4"/>
            </a:endParaRPr>
          </a:p>
          <a:p>
            <a:pPr marL="0" lvl="0" indent="0" algn="ctr" rtl="0">
              <a:spcBef>
                <a:spcPts val="0"/>
              </a:spcBef>
              <a:spcAft>
                <a:spcPts val="0"/>
              </a:spcAft>
              <a:buNone/>
            </a:pPr>
            <a:endParaRPr lang="en" u="sng" dirty="0">
              <a:solidFill>
                <a:schemeClr val="hlink"/>
              </a:solidFill>
              <a:hlinkClick r:id="rId4"/>
            </a:endParaRPr>
          </a:p>
          <a:p>
            <a:pPr marL="285750" indent="-285750" algn="ctr"/>
            <a:r>
              <a:rPr lang="en" u="sng" dirty="0">
                <a:solidFill>
                  <a:schemeClr val="hlink"/>
                </a:solidFill>
                <a:hlinkClick r:id="rId4"/>
              </a:rPr>
              <a:t>https://youtu.be/JNjnAHUdoVY</a:t>
            </a:r>
            <a:endParaRPr lang="en" u="sng" dirty="0">
              <a:solidFill>
                <a:schemeClr val="hlink"/>
              </a:solidFill>
            </a:endParaRPr>
          </a:p>
          <a:p>
            <a:pPr marL="285750" indent="-285750" algn="ctr"/>
            <a:endParaRPr lang="en" u="sng" dirty="0">
              <a:solidFill>
                <a:schemeClr val="hlink"/>
              </a:solidFill>
            </a:endParaRPr>
          </a:p>
          <a:p>
            <a:pPr marL="285750" indent="-285750" algn="ctr"/>
            <a:r>
              <a:rPr lang="en-US" u="sng" dirty="0">
                <a:solidFill>
                  <a:schemeClr val="hlink"/>
                </a:solidFill>
                <a:hlinkClick r:id="rId5"/>
              </a:rPr>
              <a:t>https://youtu.be/yRPW8zN_c0E</a:t>
            </a:r>
            <a:endParaRPr lang="en-US" u="sng" dirty="0">
              <a:solidFill>
                <a:schemeClr val="hlink"/>
              </a:solidFill>
            </a:endParaRPr>
          </a:p>
          <a:p>
            <a:pPr marL="285750" indent="-285750"/>
            <a:endParaRPr lang="en" u="sng" dirty="0">
              <a:solidFill>
                <a:schemeClr val="hlink"/>
              </a:solidFill>
            </a:endParaRPr>
          </a:p>
          <a:p>
            <a:pPr marL="0" lvl="0" indent="0" algn="l" rtl="0">
              <a:spcBef>
                <a:spcPts val="1200"/>
              </a:spcBef>
              <a:spcAft>
                <a:spcPts val="1200"/>
              </a:spcAft>
              <a:buNone/>
            </a:pPr>
            <a:endParaRPr dirty="0"/>
          </a:p>
        </p:txBody>
      </p:sp>
      <p:pic>
        <p:nvPicPr>
          <p:cNvPr id="4" name="Google Shape;57;p13"/>
          <p:cNvPicPr preferRelativeResize="0"/>
          <p:nvPr/>
        </p:nvPicPr>
        <p:blipFill>
          <a:blip r:embed="rId6">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Current Practices</a:t>
            </a:r>
            <a:endParaRPr dirty="0"/>
          </a:p>
        </p:txBody>
      </p:sp>
      <p:sp>
        <p:nvSpPr>
          <p:cNvPr id="137" name="Google Shape;137;p25"/>
          <p:cNvSpPr txBox="1">
            <a:spLocks noGrp="1"/>
          </p:cNvSpPr>
          <p:nvPr>
            <p:ph type="body" idx="1"/>
          </p:nvPr>
        </p:nvSpPr>
        <p:spPr>
          <a:xfrm>
            <a:off x="311712" y="1105048"/>
            <a:ext cx="8520600" cy="3689366"/>
          </a:xfrm>
          <a:prstGeom prst="rect">
            <a:avLst/>
          </a:prstGeom>
        </p:spPr>
        <p:txBody>
          <a:bodyPr spcFirstLastPara="1" wrap="square" lIns="91425" tIns="91425" rIns="91425" bIns="91425" anchor="t" anchorCtr="0">
            <a:normAutofit fontScale="77500" lnSpcReduction="20000"/>
          </a:bodyPr>
          <a:lstStyle/>
          <a:p>
            <a:pPr marL="457200" lvl="0" indent="-342900" algn="l" rtl="0">
              <a:spcBef>
                <a:spcPts val="0"/>
              </a:spcBef>
              <a:spcAft>
                <a:spcPts val="0"/>
              </a:spcAft>
              <a:buSzPts val="1800"/>
              <a:buChar char="●"/>
            </a:pPr>
            <a:r>
              <a:rPr lang="en" dirty="0"/>
              <a:t>Submerge battery </a:t>
            </a:r>
          </a:p>
          <a:p>
            <a:pPr marL="857250" lvl="1" indent="-285750">
              <a:buSzPts val="1800"/>
            </a:pPr>
            <a:r>
              <a:rPr lang="en" dirty="0"/>
              <a:t> Gas will rise from water</a:t>
            </a:r>
          </a:p>
          <a:p>
            <a:pPr marL="857250" lvl="1" indent="-285750">
              <a:buSzPts val="1800"/>
            </a:pPr>
            <a:r>
              <a:rPr lang="en" dirty="0"/>
              <a:t> Enviornment can be toxic and explosive </a:t>
            </a:r>
          </a:p>
          <a:p>
            <a:pPr marL="857250" lvl="1" indent="-285750">
              <a:buSzPts val="1800"/>
            </a:pPr>
            <a:endParaRPr dirty="0"/>
          </a:p>
          <a:p>
            <a:pPr marL="457200" lvl="0" indent="-342900" algn="l" rtl="0">
              <a:spcBef>
                <a:spcPts val="0"/>
              </a:spcBef>
              <a:spcAft>
                <a:spcPts val="0"/>
              </a:spcAft>
              <a:buSzPts val="1800"/>
              <a:buChar char="●"/>
            </a:pPr>
            <a:r>
              <a:rPr lang="en" dirty="0"/>
              <a:t>Don't pierce the battery</a:t>
            </a:r>
            <a:endParaRPr dirty="0"/>
          </a:p>
          <a:p>
            <a:pPr marL="914400" lvl="1" indent="-317500" algn="l" rtl="0">
              <a:spcBef>
                <a:spcPts val="0"/>
              </a:spcBef>
              <a:spcAft>
                <a:spcPts val="0"/>
              </a:spcAft>
              <a:buSzPts val="1400"/>
              <a:buChar char="○"/>
            </a:pPr>
            <a:r>
              <a:rPr lang="en" dirty="0"/>
              <a:t>You must find the right cell</a:t>
            </a:r>
            <a:endParaRPr dirty="0"/>
          </a:p>
          <a:p>
            <a:pPr marL="914400" lvl="1" indent="-317500" algn="l" rtl="0">
              <a:spcBef>
                <a:spcPts val="0"/>
              </a:spcBef>
              <a:spcAft>
                <a:spcPts val="0"/>
              </a:spcAft>
              <a:buSzPts val="1400"/>
              <a:buChar char="○"/>
            </a:pPr>
            <a:r>
              <a:rPr lang="en" dirty="0"/>
              <a:t>Hard to set up</a:t>
            </a:r>
          </a:p>
          <a:p>
            <a:pPr lvl="1"/>
            <a:r>
              <a:rPr lang="en" dirty="0"/>
              <a:t>Can Create further Runaway</a:t>
            </a:r>
          </a:p>
          <a:p>
            <a:pPr lvl="1"/>
            <a:endParaRPr dirty="0"/>
          </a:p>
          <a:p>
            <a:pPr marL="457200" lvl="0" indent="-342900" algn="l" rtl="0">
              <a:spcBef>
                <a:spcPts val="0"/>
              </a:spcBef>
              <a:spcAft>
                <a:spcPts val="0"/>
              </a:spcAft>
              <a:buSzPts val="1800"/>
              <a:buChar char="●"/>
            </a:pPr>
            <a:r>
              <a:rPr lang="en" dirty="0"/>
              <a:t>Slow cooling</a:t>
            </a:r>
          </a:p>
          <a:p>
            <a:pPr lvl="1"/>
            <a:r>
              <a:rPr lang="en" dirty="0"/>
              <a:t>Time Consuming</a:t>
            </a:r>
          </a:p>
          <a:p>
            <a:pPr lvl="1"/>
            <a:endParaRPr dirty="0"/>
          </a:p>
          <a:p>
            <a:pPr marL="457200" lvl="0" indent="-342900" algn="l" rtl="0">
              <a:spcBef>
                <a:spcPts val="0"/>
              </a:spcBef>
              <a:spcAft>
                <a:spcPts val="0"/>
              </a:spcAft>
              <a:buSzPts val="1800"/>
              <a:buChar char="●"/>
            </a:pPr>
            <a:r>
              <a:rPr lang="en" dirty="0"/>
              <a:t>Let it burn</a:t>
            </a:r>
          </a:p>
          <a:p>
            <a:pPr marL="857250" lvl="1" indent="-285750">
              <a:buSzPts val="1800"/>
            </a:pPr>
            <a:r>
              <a:rPr lang="en" dirty="0"/>
              <a:t>Consider location and impacts</a:t>
            </a:r>
          </a:p>
          <a:p>
            <a:pPr marL="857250" lvl="1" indent="-285750">
              <a:buSzPts val="1800"/>
            </a:pPr>
            <a:endParaRPr lang="en" dirty="0"/>
          </a:p>
          <a:p>
            <a:pPr marL="457200" lvl="0" indent="-342900" algn="l" rtl="0">
              <a:spcBef>
                <a:spcPts val="0"/>
              </a:spcBef>
              <a:spcAft>
                <a:spcPts val="0"/>
              </a:spcAft>
              <a:buSzPts val="1800"/>
              <a:buChar char="●"/>
            </a:pPr>
            <a:r>
              <a:rPr lang="en" dirty="0"/>
              <a:t>Chock wheels on cars</a:t>
            </a:r>
            <a:endParaRPr dirty="0"/>
          </a:p>
          <a:p>
            <a:pPr marL="914400" lvl="1" indent="-317500" algn="l" rtl="0">
              <a:spcBef>
                <a:spcPts val="0"/>
              </a:spcBef>
              <a:spcAft>
                <a:spcPts val="0"/>
              </a:spcAft>
              <a:buSzPts val="1400"/>
              <a:buChar char="○"/>
            </a:pPr>
            <a:r>
              <a:rPr lang="en" dirty="0"/>
              <a:t>Can move without noise </a:t>
            </a:r>
          </a:p>
          <a:p>
            <a:pPr marL="914400" lvl="1" indent="-317500" algn="l" rtl="0">
              <a:spcBef>
                <a:spcPts val="0"/>
              </a:spcBef>
              <a:spcAft>
                <a:spcPts val="0"/>
              </a:spcAft>
              <a:buSzPts val="1400"/>
              <a:buChar char="○"/>
            </a:pPr>
            <a:endParaRPr dirty="0"/>
          </a:p>
          <a:p>
            <a:pPr marL="457200" lvl="0" indent="-342900" algn="l" rtl="0">
              <a:spcBef>
                <a:spcPts val="0"/>
              </a:spcBef>
              <a:spcAft>
                <a:spcPts val="0"/>
              </a:spcAft>
              <a:buSzPts val="1800"/>
              <a:buChar char="●"/>
            </a:pPr>
            <a:r>
              <a:rPr lang="en" dirty="0"/>
              <a:t>Emergency plug</a:t>
            </a:r>
            <a:endParaRPr dirty="0"/>
          </a:p>
          <a:p>
            <a:pPr marL="914400" lvl="1" indent="-317500" algn="l" rtl="0">
              <a:spcBef>
                <a:spcPts val="0"/>
              </a:spcBef>
              <a:spcAft>
                <a:spcPts val="0"/>
              </a:spcAft>
              <a:buSzPts val="1400"/>
              <a:buChar char="○"/>
            </a:pPr>
            <a:r>
              <a:rPr lang="en" dirty="0"/>
              <a:t>Disables vehicle </a:t>
            </a:r>
            <a:endParaRPr dirty="0"/>
          </a:p>
          <a:p>
            <a:pPr marL="45720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138" name="Google Shape;138;p25"/>
          <p:cNvPicPr preferRelativeResize="0"/>
          <p:nvPr/>
        </p:nvPicPr>
        <p:blipFill>
          <a:blip r:embed="rId3">
            <a:alphaModFix/>
          </a:blip>
          <a:stretch>
            <a:fillRect/>
          </a:stretch>
        </p:blipFill>
        <p:spPr>
          <a:xfrm>
            <a:off x="4660131" y="1480110"/>
            <a:ext cx="3710850" cy="1435650"/>
          </a:xfrm>
          <a:prstGeom prst="rect">
            <a:avLst/>
          </a:prstGeom>
          <a:noFill/>
          <a:ln>
            <a:noFill/>
          </a:ln>
        </p:spPr>
      </p:pic>
      <p:pic>
        <p:nvPicPr>
          <p:cNvPr id="139" name="Google Shape;139;p25"/>
          <p:cNvPicPr preferRelativeResize="0"/>
          <p:nvPr/>
        </p:nvPicPr>
        <p:blipFill>
          <a:blip r:embed="rId4">
            <a:alphaModFix/>
          </a:blip>
          <a:stretch>
            <a:fillRect/>
          </a:stretch>
        </p:blipFill>
        <p:spPr>
          <a:xfrm>
            <a:off x="4660125" y="3060380"/>
            <a:ext cx="3710850" cy="1610700"/>
          </a:xfrm>
          <a:prstGeom prst="rect">
            <a:avLst/>
          </a:prstGeom>
          <a:noFill/>
          <a:ln>
            <a:noFill/>
          </a:ln>
        </p:spPr>
      </p:pic>
      <p:pic>
        <p:nvPicPr>
          <p:cNvPr id="6" name="Google Shape;57;p13"/>
          <p:cNvPicPr preferRelativeResize="0"/>
          <p:nvPr/>
        </p:nvPicPr>
        <p:blipFill>
          <a:blip r:embed="rId5">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6"/>
          <p:cNvPicPr preferRelativeResize="0"/>
          <p:nvPr/>
        </p:nvPicPr>
        <p:blipFill>
          <a:blip r:embed="rId3">
            <a:alphaModFix/>
          </a:blip>
          <a:stretch>
            <a:fillRect/>
          </a:stretch>
        </p:blipFill>
        <p:spPr>
          <a:xfrm>
            <a:off x="1372375" y="1105048"/>
            <a:ext cx="6399250" cy="3644525"/>
          </a:xfrm>
          <a:prstGeom prst="rect">
            <a:avLst/>
          </a:prstGeom>
          <a:noFill/>
          <a:ln>
            <a:noFill/>
          </a:ln>
        </p:spPr>
      </p:pic>
      <p:sp>
        <p:nvSpPr>
          <p:cNvPr id="5" name="Google Shape;175;p31"/>
          <p:cNvSpPr txBox="1">
            <a:spLocks noGrp="1"/>
          </p:cNvSpPr>
          <p:nvPr>
            <p:ph type="title"/>
          </p:nvPr>
        </p:nvSpPr>
        <p:spPr>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Queens Bike Shop Multiple Rekindles </a:t>
            </a:r>
            <a:endParaRPr dirty="0"/>
          </a:p>
        </p:txBody>
      </p:sp>
      <p:pic>
        <p:nvPicPr>
          <p:cNvPr id="6" name="Google Shape;57;p13"/>
          <p:cNvPicPr preferRelativeResize="0"/>
          <p:nvPr/>
        </p:nvPicPr>
        <p:blipFill>
          <a:blip r:embed="rId4">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Water is Still the Best Agent</a:t>
            </a:r>
            <a:endParaRPr dirty="0"/>
          </a:p>
        </p:txBody>
      </p:sp>
      <p:sp>
        <p:nvSpPr>
          <p:cNvPr id="150" name="Google Shape;150;p27"/>
          <p:cNvSpPr txBox="1">
            <a:spLocks noGrp="1"/>
          </p:cNvSpPr>
          <p:nvPr>
            <p:ph type="body" idx="1"/>
          </p:nvPr>
        </p:nvSpPr>
        <p:spPr>
          <a:xfrm>
            <a:off x="311700" y="1272209"/>
            <a:ext cx="8520600" cy="360459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dirty="0"/>
              <a:t>Water is still your best cooling agent at this time.</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Consider how much you need and where to get it from</a:t>
            </a:r>
            <a:endParaRPr dirty="0"/>
          </a:p>
          <a:p>
            <a:pPr marL="914400" lvl="1" indent="-317500" algn="l" rtl="0">
              <a:spcBef>
                <a:spcPts val="0"/>
              </a:spcBef>
              <a:spcAft>
                <a:spcPts val="0"/>
              </a:spcAft>
              <a:buSzPts val="1400"/>
              <a:buChar char="○"/>
            </a:pPr>
            <a:r>
              <a:rPr lang="en" dirty="0"/>
              <a:t>Hydrants</a:t>
            </a:r>
            <a:endParaRPr dirty="0"/>
          </a:p>
          <a:p>
            <a:pPr marL="914400" lvl="1" indent="-317500" algn="l" rtl="0">
              <a:spcBef>
                <a:spcPts val="0"/>
              </a:spcBef>
              <a:spcAft>
                <a:spcPts val="0"/>
              </a:spcAft>
              <a:buSzPts val="1400"/>
              <a:buChar char="○"/>
            </a:pPr>
            <a:r>
              <a:rPr lang="en" dirty="0"/>
              <a:t>Canals</a:t>
            </a:r>
            <a:endParaRPr dirty="0"/>
          </a:p>
          <a:p>
            <a:pPr marL="914400" lvl="1" indent="-317500" algn="l" rtl="0">
              <a:spcBef>
                <a:spcPts val="0"/>
              </a:spcBef>
              <a:spcAft>
                <a:spcPts val="0"/>
              </a:spcAft>
              <a:buSzPts val="1400"/>
              <a:buChar char="○"/>
            </a:pPr>
            <a:r>
              <a:rPr lang="en" dirty="0"/>
              <a:t>Tanker </a:t>
            </a:r>
          </a:p>
          <a:p>
            <a:pPr marL="914400" lvl="1" indent="-317500" algn="l" rtl="0">
              <a:spcBef>
                <a:spcPts val="0"/>
              </a:spcBef>
              <a:spcAft>
                <a:spcPts val="0"/>
              </a:spcAft>
              <a:buSzPts val="1400"/>
              <a:buChar char="○"/>
            </a:pPr>
            <a:r>
              <a:rPr lang="en" dirty="0"/>
              <a:t>Pools (extreme cases)</a:t>
            </a:r>
            <a:endParaRPr dirty="0"/>
          </a:p>
          <a:p>
            <a:pPr marL="457200" lvl="0" indent="-342900" algn="l" rtl="0">
              <a:spcBef>
                <a:spcPts val="0"/>
              </a:spcBef>
              <a:spcAft>
                <a:spcPts val="0"/>
              </a:spcAft>
              <a:buSzPts val="1800"/>
              <a:buChar char="●"/>
            </a:pPr>
            <a:r>
              <a:rPr lang="en" dirty="0"/>
              <a:t>Car fires can take 40k gallons of water in some cases. Depends on how much charge the battery has or energy Stranded. </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When the fire in an EV type business is extinguished 1 engine should remain on scene connected to a hydrant. There is no standard on how long but until the batteries and secured expect more fire. </a:t>
            </a: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Medical </a:t>
            </a:r>
            <a:endParaRPr dirty="0"/>
          </a:p>
        </p:txBody>
      </p:sp>
      <p:sp>
        <p:nvSpPr>
          <p:cNvPr id="156" name="Google Shape;156;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SzPts val="1400"/>
              <a:buChar char="●"/>
            </a:pPr>
            <a:r>
              <a:rPr lang="en" dirty="0"/>
              <a:t>Burns can be from many routes including inhalation and absorption. Exposed patients should be evaluated and transported. </a:t>
            </a:r>
          </a:p>
          <a:p>
            <a:pPr marL="457200" lvl="0" indent="-317500" algn="l" rtl="0">
              <a:spcBef>
                <a:spcPts val="0"/>
              </a:spcBef>
              <a:spcAft>
                <a:spcPts val="0"/>
              </a:spcAft>
              <a:buSzPts val="1400"/>
              <a:buChar char="●"/>
            </a:pPr>
            <a:endParaRPr dirty="0"/>
          </a:p>
          <a:p>
            <a:pPr marL="457200" lvl="0" indent="-317500" algn="l" rtl="0">
              <a:spcBef>
                <a:spcPts val="0"/>
              </a:spcBef>
              <a:spcAft>
                <a:spcPts val="0"/>
              </a:spcAft>
              <a:buSzPts val="1400"/>
              <a:buChar char="●"/>
            </a:pPr>
            <a:r>
              <a:rPr lang="en" dirty="0"/>
              <a:t>Again, PPE should be worn, avoid any contact with this gas. Report if you are not feeling well. Early treatment is key.</a:t>
            </a:r>
          </a:p>
          <a:p>
            <a:pPr marL="457200" lvl="0" indent="-317500" algn="l" rtl="0">
              <a:spcBef>
                <a:spcPts val="0"/>
              </a:spcBef>
              <a:spcAft>
                <a:spcPts val="0"/>
              </a:spcAft>
              <a:buSzPts val="1400"/>
              <a:buChar char="●"/>
            </a:pPr>
            <a:endParaRPr lang="en" dirty="0"/>
          </a:p>
          <a:p>
            <a:pPr marL="457200" lvl="0" indent="-317500" algn="l" rtl="0">
              <a:spcBef>
                <a:spcPts val="0"/>
              </a:spcBef>
              <a:spcAft>
                <a:spcPts val="0"/>
              </a:spcAft>
              <a:buSzPts val="1400"/>
              <a:buChar char="●"/>
            </a:pPr>
            <a:r>
              <a:rPr lang="en-US" dirty="0"/>
              <a:t>M</a:t>
            </a:r>
            <a:r>
              <a:rPr lang="en" dirty="0"/>
              <a:t>any Gasses including</a:t>
            </a:r>
          </a:p>
          <a:p>
            <a:pPr lvl="1" indent="-317500">
              <a:buSzPts val="1400"/>
              <a:buChar char="●"/>
            </a:pPr>
            <a:r>
              <a:rPr lang="en" dirty="0"/>
              <a:t>Hydrogen Flouride</a:t>
            </a:r>
          </a:p>
          <a:p>
            <a:pPr lvl="1" indent="-317500">
              <a:buSzPts val="1400"/>
              <a:buChar char="●"/>
            </a:pPr>
            <a:r>
              <a:rPr lang="en" dirty="0"/>
              <a:t>CO</a:t>
            </a:r>
          </a:p>
          <a:p>
            <a:pPr lvl="1" indent="-317500">
              <a:buSzPts val="1400"/>
              <a:buChar char="●"/>
            </a:pPr>
            <a:r>
              <a:rPr lang="en" dirty="0"/>
              <a:t>CO2</a:t>
            </a:r>
          </a:p>
          <a:p>
            <a:pPr lvl="1" indent="-317500">
              <a:buSzPts val="1400"/>
              <a:buChar char="●"/>
            </a:pPr>
            <a:r>
              <a:rPr lang="en" dirty="0"/>
              <a:t>LiPF6 Lithium Hexa-Fluoro-Phosphate</a:t>
            </a:r>
          </a:p>
          <a:p>
            <a:pPr lvl="1" indent="-317500">
              <a:buSzPts val="1400"/>
              <a:buChar char="●"/>
            </a:pPr>
            <a:r>
              <a:rPr lang="en" dirty="0"/>
              <a:t>Various other Toxic and Flamable Gas</a:t>
            </a:r>
          </a:p>
        </p:txBody>
      </p:sp>
      <p:sp>
        <p:nvSpPr>
          <p:cNvPr id="157" name="Google Shape;157;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8" name="Google Shape;158;p28"/>
          <p:cNvPicPr preferRelativeResize="0"/>
          <p:nvPr/>
        </p:nvPicPr>
        <p:blipFill>
          <a:blip r:embed="rId3">
            <a:alphaModFix/>
          </a:blip>
          <a:stretch>
            <a:fillRect/>
          </a:stretch>
        </p:blipFill>
        <p:spPr>
          <a:xfrm>
            <a:off x="4832400" y="1152475"/>
            <a:ext cx="3999900" cy="3416400"/>
          </a:xfrm>
          <a:prstGeom prst="rect">
            <a:avLst/>
          </a:prstGeom>
          <a:noFill/>
          <a:ln>
            <a:noFill/>
          </a:ln>
        </p:spPr>
      </p:pic>
      <p:pic>
        <p:nvPicPr>
          <p:cNvPr id="6" name="Google Shape;57;p13"/>
          <p:cNvPicPr preferRelativeResize="0"/>
          <p:nvPr/>
        </p:nvPicPr>
        <p:blipFill>
          <a:blip r:embed="rId4">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457200" y="445024"/>
            <a:ext cx="7742054"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Greatest Challenges</a:t>
            </a:r>
            <a:endParaRPr dirty="0"/>
          </a:p>
        </p:txBody>
      </p:sp>
      <p:sp>
        <p:nvSpPr>
          <p:cNvPr id="164" name="Google Shape;164;p29"/>
          <p:cNvSpPr txBox="1">
            <a:spLocks noGrp="1"/>
          </p:cNvSpPr>
          <p:nvPr>
            <p:ph type="body" idx="1"/>
          </p:nvPr>
        </p:nvSpPr>
        <p:spPr>
          <a:xfrm rot="-121">
            <a:off x="311700" y="1203475"/>
            <a:ext cx="8520600" cy="3636600"/>
          </a:xfrm>
          <a:prstGeom prst="rect">
            <a:avLst/>
          </a:prstGeom>
        </p:spPr>
        <p:txBody>
          <a:bodyPr spcFirstLastPara="1" wrap="square" lIns="91425" tIns="91425" rIns="91425" bIns="91425" anchor="t" anchorCtr="0">
            <a:normAutofit fontScale="85000" lnSpcReduction="20000"/>
          </a:bodyPr>
          <a:lstStyle/>
          <a:p>
            <a:pPr marL="457200" lvl="0" indent="-342900" algn="l" rtl="0">
              <a:spcBef>
                <a:spcPts val="0"/>
              </a:spcBef>
              <a:spcAft>
                <a:spcPts val="0"/>
              </a:spcAft>
              <a:buSzPts val="1800"/>
              <a:buChar char="●"/>
            </a:pPr>
            <a:r>
              <a:rPr lang="en" dirty="0"/>
              <a:t>Any High-Rise</a:t>
            </a:r>
          </a:p>
          <a:p>
            <a:pPr marL="114300" lvl="0" indent="0" algn="l" rtl="0">
              <a:spcBef>
                <a:spcPts val="0"/>
              </a:spcBef>
              <a:spcAft>
                <a:spcPts val="0"/>
              </a:spcAft>
              <a:buSzPts val="1800"/>
              <a:buNone/>
            </a:pPr>
            <a:r>
              <a:rPr lang="en" dirty="0"/>
              <a:t> </a:t>
            </a:r>
            <a:endParaRPr dirty="0"/>
          </a:p>
          <a:p>
            <a:pPr marL="457200" lvl="0" indent="-342900" algn="l" rtl="0">
              <a:spcBef>
                <a:spcPts val="0"/>
              </a:spcBef>
              <a:spcAft>
                <a:spcPts val="0"/>
              </a:spcAft>
              <a:buSzPts val="1800"/>
              <a:buChar char="●"/>
            </a:pPr>
            <a:r>
              <a:rPr lang="en" dirty="0"/>
              <a:t>Downtown bike shops could easily spread to exposures</a:t>
            </a:r>
          </a:p>
          <a:p>
            <a:pPr marL="114300" lvl="0" indent="0" algn="l" rtl="0">
              <a:spcBef>
                <a:spcPts val="0"/>
              </a:spcBef>
              <a:spcAft>
                <a:spcPts val="0"/>
              </a:spcAft>
              <a:buSzPts val="1800"/>
              <a:buNone/>
            </a:pPr>
            <a:endParaRPr dirty="0"/>
          </a:p>
          <a:p>
            <a:pPr marL="457200" lvl="0" indent="-342900" algn="l" rtl="0">
              <a:spcBef>
                <a:spcPts val="0"/>
              </a:spcBef>
              <a:spcAft>
                <a:spcPts val="0"/>
              </a:spcAft>
              <a:buSzPts val="1800"/>
              <a:buChar char="●"/>
            </a:pPr>
            <a:r>
              <a:rPr lang="en" dirty="0"/>
              <a:t>Underpasses (Heat)</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Bridges</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Parking Garages (Lucky Street)</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Charging stations. </a:t>
            </a:r>
          </a:p>
          <a:p>
            <a:pPr marL="857250" lvl="1" indent="-285750">
              <a:buSzPts val="1800"/>
            </a:pPr>
            <a:r>
              <a:rPr lang="en" dirty="0"/>
              <a:t>Types of Chargers: class 1, Class 2</a:t>
            </a:r>
          </a:p>
          <a:p>
            <a:pPr marL="857250" lvl="1" indent="-285750">
              <a:buSzPts val="1800"/>
            </a:pPr>
            <a:r>
              <a:rPr lang="en" dirty="0"/>
              <a:t>Turn off the breaker before extinguishing. These are High Voltage</a:t>
            </a:r>
          </a:p>
          <a:p>
            <a:pPr marL="571500" lvl="1" indent="0">
              <a:buSzPts val="1800"/>
              <a:buNone/>
            </a:pPr>
            <a:endParaRPr dirty="0"/>
          </a:p>
          <a:p>
            <a:pPr marL="457200" lvl="0" indent="-342900" algn="l" rtl="0">
              <a:spcBef>
                <a:spcPts val="0"/>
              </a:spcBef>
              <a:spcAft>
                <a:spcPts val="0"/>
              </a:spcAft>
              <a:buSzPts val="1800"/>
              <a:buChar char="●"/>
            </a:pPr>
            <a:r>
              <a:rPr lang="en" dirty="0"/>
              <a:t>Is it a content fire with a lithium-ion battery or a lithium-ion battery fire.</a:t>
            </a:r>
            <a:endParaRPr dirty="0"/>
          </a:p>
          <a:p>
            <a:pPr marL="45720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Controlled video </a:t>
            </a:r>
            <a:endParaRPr dirty="0"/>
          </a:p>
        </p:txBody>
      </p:sp>
      <p:sp>
        <p:nvSpPr>
          <p:cNvPr id="170" name="Google Shape;170;p30"/>
          <p:cNvSpPr txBox="1">
            <a:spLocks noGrp="1"/>
          </p:cNvSpPr>
          <p:nvPr>
            <p:ph type="body" idx="1"/>
          </p:nvPr>
        </p:nvSpPr>
        <p:spPr>
          <a:xfrm>
            <a:off x="186745" y="2285999"/>
            <a:ext cx="8520600" cy="2283855"/>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u="sng" dirty="0">
                <a:solidFill>
                  <a:schemeClr val="hlink"/>
                </a:solidFill>
                <a:hlinkClick r:id="rId3"/>
              </a:rPr>
              <a:t>https://youtu.be/Axlrx3qoIic</a:t>
            </a:r>
            <a:endParaRPr dirty="0"/>
          </a:p>
        </p:txBody>
      </p:sp>
      <p:pic>
        <p:nvPicPr>
          <p:cNvPr id="4" name="Google Shape;57;p13"/>
          <p:cNvPicPr preferRelativeResize="0"/>
          <p:nvPr/>
        </p:nvPicPr>
        <p:blipFill>
          <a:blip r:embed="rId4">
            <a:alphaModFix/>
          </a:blip>
          <a:stretch>
            <a:fillRect/>
          </a:stretch>
        </p:blipFill>
        <p:spPr>
          <a:xfrm>
            <a:off x="7909108" y="357701"/>
            <a:ext cx="923192" cy="74734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Open Discussion</a:t>
            </a:r>
            <a:endParaRPr dirty="0"/>
          </a:p>
        </p:txBody>
      </p:sp>
      <p:sp>
        <p:nvSpPr>
          <p:cNvPr id="176" name="Google Shape;176;p31"/>
          <p:cNvSpPr txBox="1">
            <a:spLocks noGrp="1"/>
          </p:cNvSpPr>
          <p:nvPr>
            <p:ph type="body" idx="1"/>
          </p:nvPr>
        </p:nvSpPr>
        <p:spPr>
          <a:xfrm>
            <a:off x="311700" y="126481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Remember everything in this powerpoint is new and an ongoing process of learning a new type of fire management and fuel source.  As we learn more and evolve this information is expected to change. Hopefully you take this as a preliminary knowledge to EV vehicles and lithium batteries.  This info comes from </a:t>
            </a:r>
            <a:endParaRPr dirty="0"/>
          </a:p>
          <a:p>
            <a:pPr marL="457200" lvl="0" indent="-334327" algn="l" rtl="0">
              <a:spcBef>
                <a:spcPts val="1200"/>
              </a:spcBef>
              <a:spcAft>
                <a:spcPts val="0"/>
              </a:spcAft>
              <a:buSzPct val="100000"/>
              <a:buChar char="●"/>
            </a:pPr>
            <a:r>
              <a:rPr lang="en" dirty="0"/>
              <a:t>NIST</a:t>
            </a:r>
            <a:endParaRPr dirty="0"/>
          </a:p>
          <a:p>
            <a:pPr marL="457200" lvl="0" indent="-334327" algn="l" rtl="0">
              <a:spcBef>
                <a:spcPts val="0"/>
              </a:spcBef>
              <a:spcAft>
                <a:spcPts val="0"/>
              </a:spcAft>
              <a:buSzPct val="100000"/>
              <a:buChar char="●"/>
            </a:pPr>
            <a:r>
              <a:rPr lang="en" dirty="0"/>
              <a:t>UL</a:t>
            </a:r>
            <a:endParaRPr dirty="0"/>
          </a:p>
          <a:p>
            <a:pPr marL="457200" lvl="0" indent="-334327" algn="l" rtl="0">
              <a:spcBef>
                <a:spcPts val="0"/>
              </a:spcBef>
              <a:spcAft>
                <a:spcPts val="0"/>
              </a:spcAft>
              <a:buSzPct val="100000"/>
              <a:buChar char="●"/>
            </a:pPr>
            <a:r>
              <a:rPr lang="en" dirty="0"/>
              <a:t>ATF </a:t>
            </a:r>
            <a:endParaRPr dirty="0"/>
          </a:p>
          <a:p>
            <a:pPr marL="457200" lvl="0" indent="-334327" algn="l" rtl="0">
              <a:spcBef>
                <a:spcPts val="0"/>
              </a:spcBef>
              <a:spcAft>
                <a:spcPts val="0"/>
              </a:spcAft>
              <a:buSzPct val="100000"/>
              <a:buChar char="●"/>
            </a:pPr>
            <a:r>
              <a:rPr lang="en" dirty="0"/>
              <a:t>FIRE ENGINEERING </a:t>
            </a: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The Battery</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69" name="Google Shape;69;p15"/>
          <p:cNvSpPr txBox="1">
            <a:spLocks noGrp="1"/>
          </p:cNvSpPr>
          <p:nvPr>
            <p:ph type="body" idx="1"/>
          </p:nvPr>
        </p:nvSpPr>
        <p:spPr>
          <a:xfrm rot="121">
            <a:off x="476972" y="1389188"/>
            <a:ext cx="8520600" cy="3195612"/>
          </a:xfrm>
          <a:prstGeom prst="rect">
            <a:avLst/>
          </a:prstGeom>
          <a:solidFill>
            <a:srgbClr val="FFFFFF"/>
          </a:solidFill>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dirty="0"/>
              <a:t>A lithium-ion or Li-ion battery is a type of rechargeable battery which uses the reversible reduction of lithium ions to store energy. The anode (</a:t>
            </a:r>
            <a:r>
              <a:rPr lang="en" i="1" dirty="0"/>
              <a:t>negative electrode</a:t>
            </a:r>
            <a:r>
              <a:rPr lang="en" dirty="0"/>
              <a:t>) of a conventional lithium-ion cell is typically graphite made from carbon. </a:t>
            </a:r>
          </a:p>
          <a:p>
            <a:pPr marL="114300" lvl="0" indent="0" algn="l" rtl="0">
              <a:spcBef>
                <a:spcPts val="0"/>
              </a:spcBef>
              <a:spcAft>
                <a:spcPts val="0"/>
              </a:spcAft>
              <a:buSzPts val="1800"/>
              <a:buNone/>
            </a:pPr>
            <a:endParaRPr lang="en" dirty="0"/>
          </a:p>
          <a:p>
            <a:pPr marL="457200" lvl="0" indent="-342900" algn="l" rtl="0">
              <a:spcBef>
                <a:spcPts val="0"/>
              </a:spcBef>
              <a:spcAft>
                <a:spcPts val="0"/>
              </a:spcAft>
              <a:buSzPts val="1800"/>
              <a:buChar char="●"/>
            </a:pPr>
            <a:r>
              <a:rPr lang="en" dirty="0"/>
              <a:t>The cathode (</a:t>
            </a:r>
            <a:r>
              <a:rPr lang="en" i="1" dirty="0"/>
              <a:t>positive electrode</a:t>
            </a:r>
            <a:r>
              <a:rPr lang="en" dirty="0"/>
              <a:t>) is typically a metal oxide. They have a separator between them which if it fails creates issues. Newer batteries have smaller separators to make room for for ions. </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 dirty="0"/>
              <a:t>They can be small as in a cell phone or as large as a truck, even a train in the future. </a:t>
            </a: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The Battery</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sp>
        <p:nvSpPr>
          <p:cNvPr id="69" name="Google Shape;69;p15"/>
          <p:cNvSpPr txBox="1">
            <a:spLocks noGrp="1"/>
          </p:cNvSpPr>
          <p:nvPr>
            <p:ph type="body" idx="1"/>
          </p:nvPr>
        </p:nvSpPr>
        <p:spPr>
          <a:xfrm rot="121">
            <a:off x="476963" y="1934814"/>
            <a:ext cx="8520600" cy="2649986"/>
          </a:xfrm>
          <a:prstGeom prst="rect">
            <a:avLst/>
          </a:prstGeom>
          <a:solidFill>
            <a:srgbClr val="FFFFFF"/>
          </a:solidFill>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A battery pack consists of many of these connected batteries, even 100s</a:t>
            </a:r>
          </a:p>
          <a:p>
            <a:pPr marL="457200" lvl="0" indent="-342900" algn="l" rtl="0">
              <a:spcBef>
                <a:spcPts val="0"/>
              </a:spcBef>
              <a:spcAft>
                <a:spcPts val="0"/>
              </a:spcAft>
              <a:buSzPts val="1800"/>
              <a:buChar char="●"/>
            </a:pPr>
            <a:endParaRPr dirty="0"/>
          </a:p>
          <a:p>
            <a:pPr marL="457200" lvl="0" indent="-342900" algn="l" rtl="0">
              <a:spcBef>
                <a:spcPts val="0"/>
              </a:spcBef>
              <a:spcAft>
                <a:spcPts val="0"/>
              </a:spcAft>
              <a:buSzPts val="1800"/>
              <a:buChar char="●"/>
            </a:pPr>
            <a:r>
              <a:rPr lang="en-US" dirty="0"/>
              <a:t>D</a:t>
            </a:r>
            <a:r>
              <a:rPr lang="en" dirty="0"/>
              <a:t>amaged batteries off-gas hydrogen fluoride, which can kill you, burn you, burn your lungs if you inhale it, and even explode. It's a flamable gas cloud.</a:t>
            </a: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2742980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8360" y="1152475"/>
            <a:ext cx="7873939" cy="3416400"/>
          </a:xfrm>
        </p:spPr>
        <p:txBody>
          <a:bodyPr/>
          <a:lstStyle/>
          <a:p>
            <a:pPr marL="114300" indent="0">
              <a:buNone/>
            </a:pPr>
            <a:endParaRPr lang="en-US" dirty="0"/>
          </a:p>
        </p:txBody>
      </p:sp>
      <p:pic>
        <p:nvPicPr>
          <p:cNvPr id="1026" name="Picture 2" descr="Separator (electricity)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173" y="1336039"/>
            <a:ext cx="4967653" cy="361364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68;p15"/>
          <p:cNvSpPr txBox="1">
            <a:spLocks noGrp="1"/>
          </p:cNvSpPr>
          <p:nvPr>
            <p:ph type="title"/>
          </p:nvPr>
        </p:nvSpPr>
        <p:spPr>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The Battery</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p:txBody>
      </p:sp>
      <p:pic>
        <p:nvPicPr>
          <p:cNvPr id="6"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369304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a:solidFill>
            <a:srgbClr val="FF0000"/>
          </a:solidFill>
          <a:ln>
            <a:solidFill>
              <a:schemeClr val="bg1"/>
            </a:solidFill>
          </a:ln>
        </p:spPr>
        <p:txBody>
          <a:bodyPr spcFirstLastPara="1" wrap="square" lIns="91425" tIns="91425" rIns="91425" bIns="91425" anchor="t" anchorCtr="0">
            <a:normAutofit fontScale="90000"/>
          </a:bodyPr>
          <a:lstStyle/>
          <a:p>
            <a:pPr marL="457200" lvl="0" indent="0" algn="ctr" rtl="0">
              <a:spcBef>
                <a:spcPts val="0"/>
              </a:spcBef>
              <a:spcAft>
                <a:spcPts val="0"/>
              </a:spcAft>
              <a:buNone/>
            </a:pPr>
            <a:r>
              <a:rPr lang="en" dirty="0"/>
              <a:t>Fire Information</a:t>
            </a:r>
            <a:endParaRPr dirty="0"/>
          </a:p>
        </p:txBody>
      </p:sp>
      <p:sp>
        <p:nvSpPr>
          <p:cNvPr id="75" name="Google Shape;75;p16"/>
          <p:cNvSpPr txBox="1">
            <a:spLocks noGrp="1"/>
          </p:cNvSpPr>
          <p:nvPr>
            <p:ph type="body" idx="1"/>
          </p:nvPr>
        </p:nvSpPr>
        <p:spPr>
          <a:xfrm>
            <a:off x="311700" y="1257300"/>
            <a:ext cx="8520600" cy="3499337"/>
          </a:xfrm>
          <a:prstGeom prst="rect">
            <a:avLst/>
          </a:prstGeom>
        </p:spPr>
        <p:txBody>
          <a:bodyPr spcFirstLastPara="1" wrap="square" lIns="91425" tIns="91425" rIns="91425" bIns="91425" anchor="t" anchorCtr="0">
            <a:normAutofit/>
          </a:bodyPr>
          <a:lstStyle/>
          <a:p>
            <a:pPr marL="457200" lvl="0" indent="-317182" algn="l" rtl="0">
              <a:spcBef>
                <a:spcPts val="0"/>
              </a:spcBef>
              <a:spcAft>
                <a:spcPts val="0"/>
              </a:spcAft>
              <a:buSzPct val="100000"/>
              <a:buChar char="●"/>
            </a:pPr>
            <a:r>
              <a:rPr lang="en" dirty="0"/>
              <a:t>Burn hotter then Class A and B fires. Temperatures can exceed 3000 degrees. </a:t>
            </a:r>
          </a:p>
          <a:p>
            <a:pPr marL="457200" lvl="0" indent="-317182" algn="l" rtl="0">
              <a:spcBef>
                <a:spcPts val="0"/>
              </a:spcBef>
              <a:spcAft>
                <a:spcPts val="0"/>
              </a:spcAft>
              <a:buSzPct val="100000"/>
              <a:buChar char="●"/>
            </a:pPr>
            <a:endParaRPr dirty="0"/>
          </a:p>
          <a:p>
            <a:pPr marL="457200" lvl="0" indent="-317182" algn="l" rtl="0">
              <a:spcBef>
                <a:spcPts val="0"/>
              </a:spcBef>
              <a:spcAft>
                <a:spcPts val="0"/>
              </a:spcAft>
              <a:buSzPct val="100000"/>
              <a:buChar char="●"/>
            </a:pPr>
            <a:r>
              <a:rPr lang="en" dirty="0"/>
              <a:t>Once extinguished expect the fire to rekindle multiple times, possibly even days later until the energy has depleted. Stranded Energy has to be stabilized  or denergized. </a:t>
            </a:r>
          </a:p>
          <a:p>
            <a:pPr marL="457200" lvl="0" indent="-317182" algn="l" rtl="0">
              <a:spcBef>
                <a:spcPts val="0"/>
              </a:spcBef>
              <a:spcAft>
                <a:spcPts val="0"/>
              </a:spcAft>
              <a:buSzPct val="100000"/>
              <a:buChar char="●"/>
            </a:pPr>
            <a:endParaRPr dirty="0"/>
          </a:p>
          <a:p>
            <a:pPr marL="457200" lvl="0" indent="-317182" algn="l" rtl="0">
              <a:spcBef>
                <a:spcPts val="0"/>
              </a:spcBef>
              <a:spcAft>
                <a:spcPts val="0"/>
              </a:spcAft>
              <a:buSzPct val="100000"/>
              <a:buChar char="●"/>
            </a:pPr>
            <a:r>
              <a:rPr lang="en" dirty="0"/>
              <a:t>The term stranded energy refers energy remaining in the cell after the efforts to safely discharge the stored energy in a damaged Lithium Cell. </a:t>
            </a:r>
            <a:endParaRPr dirty="0"/>
          </a:p>
          <a:p>
            <a:pPr marL="140018" lvl="0" indent="0" algn="l" rtl="0">
              <a:spcBef>
                <a:spcPts val="0"/>
              </a:spcBef>
              <a:spcAft>
                <a:spcPts val="0"/>
              </a:spcAft>
              <a:buSzPct val="100000"/>
              <a:buNone/>
            </a:pPr>
            <a:endParaRPr dirty="0"/>
          </a:p>
          <a:p>
            <a:pPr marL="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457200" lvl="0" indent="0" algn="ctr" rtl="0">
              <a:spcBef>
                <a:spcPts val="0"/>
              </a:spcBef>
              <a:spcAft>
                <a:spcPts val="0"/>
              </a:spcAft>
              <a:buNone/>
            </a:pPr>
            <a:r>
              <a:rPr lang="en" dirty="0"/>
              <a:t>Fire Information</a:t>
            </a:r>
            <a:endParaRPr dirty="0"/>
          </a:p>
        </p:txBody>
      </p:sp>
      <p:sp>
        <p:nvSpPr>
          <p:cNvPr id="75" name="Google Shape;75;p16"/>
          <p:cNvSpPr txBox="1">
            <a:spLocks noGrp="1"/>
          </p:cNvSpPr>
          <p:nvPr>
            <p:ph type="body" idx="1"/>
          </p:nvPr>
        </p:nvSpPr>
        <p:spPr>
          <a:xfrm>
            <a:off x="311700" y="1257300"/>
            <a:ext cx="8520600" cy="3765274"/>
          </a:xfrm>
          <a:prstGeom prst="rect">
            <a:avLst/>
          </a:prstGeom>
        </p:spPr>
        <p:txBody>
          <a:bodyPr spcFirstLastPara="1" wrap="square" lIns="91425" tIns="91425" rIns="91425" bIns="91425" anchor="t" anchorCtr="0">
            <a:normAutofit lnSpcReduction="10000"/>
          </a:bodyPr>
          <a:lstStyle/>
          <a:p>
            <a:pPr marL="457200" lvl="0" indent="-317182" algn="l" rtl="0">
              <a:spcBef>
                <a:spcPts val="0"/>
              </a:spcBef>
              <a:spcAft>
                <a:spcPts val="0"/>
              </a:spcAft>
              <a:buSzPct val="100000"/>
              <a:buChar char="●"/>
            </a:pPr>
            <a:r>
              <a:rPr lang="en" dirty="0"/>
              <a:t>Burns hotter then Class A and B fires. Temperature can reach close to 3000 degrees. </a:t>
            </a:r>
          </a:p>
          <a:p>
            <a:pPr marL="457200" lvl="0" indent="-317182" algn="l" rtl="0">
              <a:spcBef>
                <a:spcPts val="0"/>
              </a:spcBef>
              <a:spcAft>
                <a:spcPts val="0"/>
              </a:spcAft>
              <a:buSzPct val="100000"/>
              <a:buChar char="●"/>
            </a:pPr>
            <a:endParaRPr dirty="0"/>
          </a:p>
          <a:p>
            <a:pPr marL="457200" lvl="0" indent="-317182" algn="l" rtl="0">
              <a:spcBef>
                <a:spcPts val="0"/>
              </a:spcBef>
              <a:spcAft>
                <a:spcPts val="0"/>
              </a:spcAft>
              <a:buSzPct val="100000"/>
              <a:buChar char="●"/>
            </a:pPr>
            <a:r>
              <a:rPr lang="en" dirty="0"/>
              <a:t>Once extinguished expect it to rekindle multiple times, possibly even days later until the energy has deplete. Stranded Energy has to be stable or denergized. </a:t>
            </a:r>
          </a:p>
          <a:p>
            <a:pPr marL="457200" lvl="0" indent="-317182" algn="l" rtl="0">
              <a:spcBef>
                <a:spcPts val="0"/>
              </a:spcBef>
              <a:spcAft>
                <a:spcPts val="0"/>
              </a:spcAft>
              <a:buSzPct val="100000"/>
              <a:buChar char="●"/>
            </a:pPr>
            <a:endParaRPr dirty="0"/>
          </a:p>
          <a:p>
            <a:pPr marL="457200" lvl="0" indent="-317182" algn="l" rtl="0">
              <a:spcBef>
                <a:spcPts val="0"/>
              </a:spcBef>
              <a:spcAft>
                <a:spcPts val="0"/>
              </a:spcAft>
              <a:buSzPct val="100000"/>
              <a:buChar char="●"/>
            </a:pPr>
            <a:r>
              <a:rPr lang="en" dirty="0"/>
              <a:t>The term Stranded energy refers energy remaining in the cell after the efforts to safely discharge the stored energy in a damaged Lithium Cell. </a:t>
            </a:r>
          </a:p>
          <a:p>
            <a:pPr marL="457200" lvl="0" indent="-317182" algn="l" rtl="0">
              <a:spcBef>
                <a:spcPts val="0"/>
              </a:spcBef>
              <a:spcAft>
                <a:spcPts val="0"/>
              </a:spcAft>
              <a:buSzPct val="100000"/>
              <a:buChar char="●"/>
            </a:pPr>
            <a:endParaRPr dirty="0"/>
          </a:p>
          <a:p>
            <a:pPr marL="457200" lvl="0" indent="-317182" algn="l" rtl="0">
              <a:spcBef>
                <a:spcPts val="0"/>
              </a:spcBef>
              <a:spcAft>
                <a:spcPts val="0"/>
              </a:spcAft>
              <a:buSzPct val="100000"/>
              <a:buChar char="●"/>
            </a:pPr>
            <a:r>
              <a:rPr lang="en" dirty="0"/>
              <a:t>Can cause collapse from excessive heat. Read your structure. Risk vs benefits </a:t>
            </a:r>
            <a:endParaRPr dirty="0"/>
          </a:p>
          <a:p>
            <a:pPr marL="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119167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457200" lvl="0" indent="0" algn="ctr" rtl="0">
              <a:spcBef>
                <a:spcPts val="0"/>
              </a:spcBef>
              <a:spcAft>
                <a:spcPts val="0"/>
              </a:spcAft>
              <a:buNone/>
            </a:pPr>
            <a:r>
              <a:rPr lang="en" dirty="0"/>
              <a:t>Fire Information</a:t>
            </a:r>
            <a:endParaRPr dirty="0"/>
          </a:p>
        </p:txBody>
      </p:sp>
      <p:sp>
        <p:nvSpPr>
          <p:cNvPr id="75" name="Google Shape;75;p16"/>
          <p:cNvSpPr txBox="1">
            <a:spLocks noGrp="1"/>
          </p:cNvSpPr>
          <p:nvPr>
            <p:ph type="body" idx="1"/>
          </p:nvPr>
        </p:nvSpPr>
        <p:spPr>
          <a:xfrm>
            <a:off x="311700" y="1371600"/>
            <a:ext cx="8520600" cy="3385037"/>
          </a:xfrm>
          <a:prstGeom prst="rect">
            <a:avLst/>
          </a:prstGeom>
        </p:spPr>
        <p:txBody>
          <a:bodyPr spcFirstLastPara="1" wrap="square" lIns="91425" tIns="91425" rIns="91425" bIns="91425" anchor="t" anchorCtr="0">
            <a:normAutofit lnSpcReduction="10000"/>
          </a:bodyPr>
          <a:lstStyle/>
          <a:p>
            <a:pPr marL="457200" lvl="0" indent="-317182" algn="l" rtl="0">
              <a:spcBef>
                <a:spcPts val="0"/>
              </a:spcBef>
              <a:spcAft>
                <a:spcPts val="0"/>
              </a:spcAft>
              <a:buSzPct val="100000"/>
              <a:buChar char="●"/>
            </a:pPr>
            <a:r>
              <a:rPr lang="en" dirty="0"/>
              <a:t>Thermal runaway - Thermal runaway describes a process that is accelerated by increased temperature, in turn releasing energy that further increases temperature. If the battery is heating faster then it can cool it will eventually erupt on fire. Might or might not have an incipient phase. Only indication of this process could be off gassing. </a:t>
            </a:r>
          </a:p>
          <a:p>
            <a:pPr marL="457200" lvl="0" indent="-317182" algn="l" rtl="0">
              <a:spcBef>
                <a:spcPts val="0"/>
              </a:spcBef>
              <a:spcAft>
                <a:spcPts val="0"/>
              </a:spcAft>
              <a:buSzPct val="100000"/>
              <a:buChar char="●"/>
            </a:pPr>
            <a:endParaRPr dirty="0"/>
          </a:p>
          <a:p>
            <a:pPr marL="457200" lvl="0" indent="-317182" algn="l" rtl="0">
              <a:spcBef>
                <a:spcPts val="0"/>
              </a:spcBef>
              <a:spcAft>
                <a:spcPts val="0"/>
              </a:spcAft>
              <a:buSzPct val="100000"/>
              <a:buChar char="●"/>
            </a:pPr>
            <a:r>
              <a:rPr lang="en" dirty="0"/>
              <a:t>The smoke should be assumed to be a flamable gas. In perspective the gas can behave like propane. It can explode or ignite without warning. </a:t>
            </a:r>
          </a:p>
          <a:p>
            <a:pPr marL="140018" lvl="0" indent="0" algn="l" rtl="0">
              <a:spcBef>
                <a:spcPts val="0"/>
              </a:spcBef>
              <a:spcAft>
                <a:spcPts val="0"/>
              </a:spcAft>
              <a:buSzPct val="100000"/>
              <a:buNone/>
            </a:pPr>
            <a:endParaRPr dirty="0"/>
          </a:p>
          <a:p>
            <a:pPr marL="457200" lvl="0" indent="-317182" algn="l" rtl="0">
              <a:spcBef>
                <a:spcPts val="0"/>
              </a:spcBef>
              <a:spcAft>
                <a:spcPts val="0"/>
              </a:spcAft>
              <a:buSzPct val="100000"/>
              <a:buChar char="●"/>
            </a:pPr>
            <a:r>
              <a:rPr lang="en" dirty="0"/>
              <a:t>Never approach this type of fire without SCBA. Gas is explosive and Highly Toxic</a:t>
            </a:r>
          </a:p>
          <a:p>
            <a:pPr marL="140018" lvl="0" indent="0" algn="l" rtl="0">
              <a:spcBef>
                <a:spcPts val="0"/>
              </a:spcBef>
              <a:spcAft>
                <a:spcPts val="0"/>
              </a:spcAft>
              <a:buSzPct val="100000"/>
              <a:buNone/>
            </a:pPr>
            <a:endParaRPr dirty="0"/>
          </a:p>
          <a:p>
            <a:pPr marL="0" lvl="0" indent="0" algn="l" rtl="0">
              <a:spcBef>
                <a:spcPts val="1200"/>
              </a:spcBef>
              <a:spcAft>
                <a:spcPts val="1200"/>
              </a:spcAft>
              <a:buNone/>
            </a:pPr>
            <a:endParaRPr dirty="0"/>
          </a:p>
        </p:txBody>
      </p:sp>
      <p:pic>
        <p:nvPicPr>
          <p:cNvPr id="4" name="Google Shape;57;p13"/>
          <p:cNvPicPr preferRelativeResize="0"/>
          <p:nvPr/>
        </p:nvPicPr>
        <p:blipFill>
          <a:blip r:embed="rId3">
            <a:alphaModFix/>
          </a:blip>
          <a:stretch>
            <a:fillRect/>
          </a:stretch>
        </p:blipFill>
        <p:spPr>
          <a:xfrm>
            <a:off x="7909108" y="357701"/>
            <a:ext cx="923192" cy="747347"/>
          </a:xfrm>
          <a:prstGeom prst="rect">
            <a:avLst/>
          </a:prstGeom>
          <a:noFill/>
          <a:ln>
            <a:noFill/>
          </a:ln>
        </p:spPr>
      </p:pic>
    </p:spTree>
    <p:extLst>
      <p:ext uri="{BB962C8B-B14F-4D97-AF65-F5344CB8AC3E}">
        <p14:creationId xmlns:p14="http://schemas.microsoft.com/office/powerpoint/2010/main" val="12181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a:solidFill>
            <a:srgbClr val="FF0000"/>
          </a:solidFill>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How it Happens</a:t>
            </a:r>
            <a:endParaRPr dirty="0"/>
          </a:p>
        </p:txBody>
      </p:sp>
      <p:sp>
        <p:nvSpPr>
          <p:cNvPr id="81" name="Google Shape;81;p17"/>
          <p:cNvSpPr txBox="1">
            <a:spLocks noGrp="1"/>
          </p:cNvSpPr>
          <p:nvPr>
            <p:ph type="body" idx="1"/>
          </p:nvPr>
        </p:nvSpPr>
        <p:spPr>
          <a:xfrm>
            <a:off x="311700" y="1268925"/>
            <a:ext cx="3999900" cy="3712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2" name="Google Shape;8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3" name="Google Shape;83;p17"/>
          <p:cNvPicPr preferRelativeResize="0"/>
          <p:nvPr/>
        </p:nvPicPr>
        <p:blipFill>
          <a:blip r:embed="rId3">
            <a:alphaModFix/>
          </a:blip>
          <a:stretch>
            <a:fillRect/>
          </a:stretch>
        </p:blipFill>
        <p:spPr>
          <a:xfrm>
            <a:off x="501162" y="1152476"/>
            <a:ext cx="3810439" cy="3416400"/>
          </a:xfrm>
          <a:prstGeom prst="rect">
            <a:avLst/>
          </a:prstGeom>
          <a:noFill/>
          <a:ln>
            <a:noFill/>
          </a:ln>
        </p:spPr>
      </p:pic>
      <p:pic>
        <p:nvPicPr>
          <p:cNvPr id="84" name="Google Shape;84;p17"/>
          <p:cNvPicPr preferRelativeResize="0"/>
          <p:nvPr/>
        </p:nvPicPr>
        <p:blipFill>
          <a:blip r:embed="rId4">
            <a:alphaModFix/>
          </a:blip>
          <a:stretch>
            <a:fillRect/>
          </a:stretch>
        </p:blipFill>
        <p:spPr>
          <a:xfrm>
            <a:off x="4949050" y="1268925"/>
            <a:ext cx="3711373" cy="3558052"/>
          </a:xfrm>
          <a:prstGeom prst="rect">
            <a:avLst/>
          </a:prstGeom>
          <a:noFill/>
          <a:ln>
            <a:noFill/>
          </a:ln>
        </p:spPr>
      </p:pic>
      <p:pic>
        <p:nvPicPr>
          <p:cNvPr id="7" name="Google Shape;57;p13"/>
          <p:cNvPicPr preferRelativeResize="0"/>
          <p:nvPr/>
        </p:nvPicPr>
        <p:blipFill>
          <a:blip r:embed="rId5">
            <a:alphaModFix/>
          </a:blip>
          <a:stretch>
            <a:fillRect/>
          </a:stretch>
        </p:blipFill>
        <p:spPr>
          <a:xfrm>
            <a:off x="7909108" y="357701"/>
            <a:ext cx="923192" cy="74734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C69EA5A83CCC4AAC1B4F8B01162151" ma:contentTypeVersion="16" ma:contentTypeDescription="Create a new document." ma:contentTypeScope="" ma:versionID="0a581d9b6f18a8d9d138f5c31be62d70">
  <xsd:schema xmlns:xsd="http://www.w3.org/2001/XMLSchema" xmlns:xs="http://www.w3.org/2001/XMLSchema" xmlns:p="http://schemas.microsoft.com/office/2006/metadata/properties" xmlns:ns2="c5b6c147-ef76-4a96-8e99-c47a86f2ca05" xmlns:ns3="bb7998f7-1604-457d-9de5-dd8d96c176c7" xmlns:ns4="61585aa3-80d1-413f-acb0-ffcfa691abec" targetNamespace="http://schemas.microsoft.com/office/2006/metadata/properties" ma:root="true" ma:fieldsID="f97e327a384c7ccd05e01c5fad8ceff6" ns2:_="" ns3:_="" ns4:_="">
    <xsd:import namespace="c5b6c147-ef76-4a96-8e99-c47a86f2ca05"/>
    <xsd:import namespace="bb7998f7-1604-457d-9de5-dd8d96c176c7"/>
    <xsd:import namespace="61585aa3-80d1-413f-acb0-ffcfa691abec"/>
    <xsd:element name="properties">
      <xsd:complexType>
        <xsd:sequence>
          <xsd:element name="documentManagement">
            <xsd:complexType>
              <xsd:all>
                <xsd:element ref="ns2:_dlc_DocId" minOccurs="0"/>
                <xsd:element ref="ns2:_dlc_DocIdUrl" minOccurs="0"/>
                <xsd:element ref="ns2:_dlc_DocIdPersistId" minOccurs="0"/>
                <xsd:element ref="ns3:Date_x0020_of_x0020_Approva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b6c147-ef76-4a96-8e99-c47a86f2ca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b7998f7-1604-457d-9de5-dd8d96c176c7" elementFormDefault="qualified">
    <xsd:import namespace="http://schemas.microsoft.com/office/2006/documentManagement/types"/>
    <xsd:import namespace="http://schemas.microsoft.com/office/infopath/2007/PartnerControls"/>
    <xsd:element name="Date_x0020_of_x0020_Approval" ma:index="11" nillable="true" ma:displayName="Date of Approval" ma:format="DateOnly" ma:internalName="Date_x0020_of_x0020_Approval">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1585aa3-80d1-413f-acb0-ffcfa691ab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ate_x0020_of_x0020_Approval xmlns="bb7998f7-1604-457d-9de5-dd8d96c176c7" xsi:nil="true"/>
  </documentManagement>
</p:properties>
</file>

<file path=customXml/itemProps1.xml><?xml version="1.0" encoding="utf-8"?>
<ds:datastoreItem xmlns:ds="http://schemas.openxmlformats.org/officeDocument/2006/customXml" ds:itemID="{281B7788-05F6-4D8E-9398-FA70A2C4BE1D}"/>
</file>

<file path=customXml/itemProps2.xml><?xml version="1.0" encoding="utf-8"?>
<ds:datastoreItem xmlns:ds="http://schemas.openxmlformats.org/officeDocument/2006/customXml" ds:itemID="{87750241-5DA3-429F-B025-610A9DADC6D8}"/>
</file>

<file path=customXml/itemProps3.xml><?xml version="1.0" encoding="utf-8"?>
<ds:datastoreItem xmlns:ds="http://schemas.openxmlformats.org/officeDocument/2006/customXml" ds:itemID="{54EA9044-CD89-467B-81A0-D32BA22091BF}"/>
</file>

<file path=customXml/itemProps4.xml><?xml version="1.0" encoding="utf-8"?>
<ds:datastoreItem xmlns:ds="http://schemas.openxmlformats.org/officeDocument/2006/customXml" ds:itemID="{F2262506-F722-4D66-ADA2-E241D59FC9E6}"/>
</file>

<file path=docProps/app.xml><?xml version="1.0" encoding="utf-8"?>
<Properties xmlns="http://schemas.openxmlformats.org/officeDocument/2006/extended-properties" xmlns:vt="http://schemas.openxmlformats.org/officeDocument/2006/docPropsVTypes">
  <TotalTime>182</TotalTime>
  <Words>1268</Words>
  <Application>Microsoft Office PowerPoint</Application>
  <PresentationFormat>On-screen Show (16:9)</PresentationFormat>
  <Paragraphs>160</Paragraphs>
  <Slides>26</Slides>
  <Notes>25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Simple Light</vt:lpstr>
      <vt:lpstr>LITHIUM BATTERIES 🔋 </vt:lpstr>
      <vt:lpstr>Scooter Fire / News Link on Fire Early 2023</vt:lpstr>
      <vt:lpstr>The Battery  </vt:lpstr>
      <vt:lpstr>The Battery  </vt:lpstr>
      <vt:lpstr>The Battery  </vt:lpstr>
      <vt:lpstr>Fire Information</vt:lpstr>
      <vt:lpstr>Fire Information</vt:lpstr>
      <vt:lpstr>Fire Information</vt:lpstr>
      <vt:lpstr>How it Happens</vt:lpstr>
      <vt:lpstr>Retail and Do it Yourself</vt:lpstr>
      <vt:lpstr>Why it Happens</vt:lpstr>
      <vt:lpstr>Why it Happens</vt:lpstr>
      <vt:lpstr>Larger Use</vt:lpstr>
      <vt:lpstr>EV (Tesla) Battery Pack</vt:lpstr>
      <vt:lpstr>Considerations</vt:lpstr>
      <vt:lpstr>Considerations CONTINUED</vt:lpstr>
      <vt:lpstr>Control </vt:lpstr>
      <vt:lpstr>Control </vt:lpstr>
      <vt:lpstr>Jet Fire</vt:lpstr>
      <vt:lpstr>Current Practices</vt:lpstr>
      <vt:lpstr>Queens Bike Shop Multiple Rekindles </vt:lpstr>
      <vt:lpstr>Water is Still the Best Agent</vt:lpstr>
      <vt:lpstr>Medical </vt:lpstr>
      <vt:lpstr>Greatest Challenges</vt:lpstr>
      <vt:lpstr>Controlled video </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LITHIUM BATTERIES 🔋</dc:title>
  <dc:creator>Eric Lombardi</dc:creator>
  <cp:lastModifiedBy>Robert Dietrich</cp:lastModifiedBy>
  <cp:revision>13</cp:revision>
  <dcterms:modified xsi:type="dcterms:W3CDTF">2023-06-02T12:57:49Z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0x010100D0C69EA5A83CCC4AAC1B4F8B01162151</vt:lpwstr>
  </property>
</Properties>
</file>